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1" r:id="rId2"/>
    <p:sldId id="256" r:id="rId3"/>
    <p:sldId id="267" r:id="rId4"/>
    <p:sldId id="268" r:id="rId5"/>
    <p:sldId id="269" r:id="rId6"/>
    <p:sldId id="270" r:id="rId7"/>
    <p:sldId id="257" r:id="rId8"/>
    <p:sldId id="265" r:id="rId9"/>
    <p:sldId id="258" r:id="rId10"/>
    <p:sldId id="261" r:id="rId11"/>
    <p:sldId id="259" r:id="rId12"/>
    <p:sldId id="262" r:id="rId13"/>
    <p:sldId id="263" r:id="rId14"/>
    <p:sldId id="266" r:id="rId15"/>
    <p:sldId id="264" r:id="rId16"/>
    <p:sldId id="272" r:id="rId17"/>
    <p:sldId id="275" r:id="rId18"/>
    <p:sldId id="276" r:id="rId19"/>
    <p:sldId id="277" r:id="rId20"/>
    <p:sldId id="273"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762" y="-12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56CC59D-28E9-4B0A-A0BE-D95A23CD088D}" type="datetimeFigureOut">
              <a:rPr lang="en-US" smtClean="0"/>
              <a:pPr/>
              <a:t>1/11/2011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ECFA20-DF89-4F1F-B4CF-26FD5D1D622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6CC59D-28E9-4B0A-A0BE-D95A23CD088D}" type="datetimeFigureOut">
              <a:rPr lang="en-US" smtClean="0"/>
              <a:pPr/>
              <a:t>1/11/2011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ECFA20-DF89-4F1F-B4CF-26FD5D1D622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6CC59D-28E9-4B0A-A0BE-D95A23CD088D}" type="datetimeFigureOut">
              <a:rPr lang="en-US" smtClean="0"/>
              <a:pPr/>
              <a:t>1/11/2011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ECFA20-DF89-4F1F-B4CF-26FD5D1D622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6CC59D-28E9-4B0A-A0BE-D95A23CD088D}" type="datetimeFigureOut">
              <a:rPr lang="en-US" smtClean="0"/>
              <a:pPr/>
              <a:t>1/11/2011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ECFA20-DF89-4F1F-B4CF-26FD5D1D622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56CC59D-28E9-4B0A-A0BE-D95A23CD088D}" type="datetimeFigureOut">
              <a:rPr lang="en-US" smtClean="0"/>
              <a:pPr/>
              <a:t>1/11/2011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ECFA20-DF89-4F1F-B4CF-26FD5D1D622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56CC59D-28E9-4B0A-A0BE-D95A23CD088D}" type="datetimeFigureOut">
              <a:rPr lang="en-US" smtClean="0"/>
              <a:pPr/>
              <a:t>1/11/2011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ECFA20-DF89-4F1F-B4CF-26FD5D1D622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56CC59D-28E9-4B0A-A0BE-D95A23CD088D}" type="datetimeFigureOut">
              <a:rPr lang="en-US" smtClean="0"/>
              <a:pPr/>
              <a:t>1/11/2011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3ECFA20-DF89-4F1F-B4CF-26FD5D1D622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56CC59D-28E9-4B0A-A0BE-D95A23CD088D}" type="datetimeFigureOut">
              <a:rPr lang="en-US" smtClean="0"/>
              <a:pPr/>
              <a:t>1/11/2011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3ECFA20-DF89-4F1F-B4CF-26FD5D1D622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6CC59D-28E9-4B0A-A0BE-D95A23CD088D}" type="datetimeFigureOut">
              <a:rPr lang="en-US" smtClean="0"/>
              <a:pPr/>
              <a:t>1/11/2011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3ECFA20-DF89-4F1F-B4CF-26FD5D1D622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56CC59D-28E9-4B0A-A0BE-D95A23CD088D}" type="datetimeFigureOut">
              <a:rPr lang="en-US" smtClean="0"/>
              <a:pPr/>
              <a:t>1/11/2011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ECFA20-DF89-4F1F-B4CF-26FD5D1D622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56CC59D-28E9-4B0A-A0BE-D95A23CD088D}" type="datetimeFigureOut">
              <a:rPr lang="en-US" smtClean="0"/>
              <a:pPr/>
              <a:t>1/11/2011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ECFA20-DF89-4F1F-B4CF-26FD5D1D622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6CC59D-28E9-4B0A-A0BE-D95A23CD088D}" type="datetimeFigureOut">
              <a:rPr lang="en-US" smtClean="0"/>
              <a:pPr/>
              <a:t>1/11/2011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ECFA20-DF89-4F1F-B4CF-26FD5D1D622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upload.wikimedia.org/wikipedia/commons/9/98/Muhammad_Ali_Pascha.png"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upload.wikimedia.org/wikipedia/commons/a/aa/Sultan_Mahmud_II.jpg"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youtube.com/watch?v=Izw29EJvv-g&amp;feature=related"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Monday 1/10/11</a:t>
            </a:r>
            <a:endParaRPr lang="en-US" dirty="0"/>
          </a:p>
        </p:txBody>
      </p:sp>
      <p:sp>
        <p:nvSpPr>
          <p:cNvPr id="3" name="Content Placeholder 2"/>
          <p:cNvSpPr>
            <a:spLocks noGrp="1"/>
          </p:cNvSpPr>
          <p:nvPr>
            <p:ph idx="1"/>
          </p:nvPr>
        </p:nvSpPr>
        <p:spPr>
          <a:xfrm>
            <a:off x="304800" y="1600200"/>
            <a:ext cx="8382000" cy="4525963"/>
          </a:xfrm>
        </p:spPr>
        <p:txBody>
          <a:bodyPr/>
          <a:lstStyle/>
          <a:p>
            <a:r>
              <a:rPr lang="en-US" u="sng" dirty="0" smtClean="0"/>
              <a:t>Today</a:t>
            </a:r>
          </a:p>
          <a:p>
            <a:pPr lvl="1"/>
            <a:r>
              <a:rPr lang="en-US" dirty="0" smtClean="0"/>
              <a:t>Review Russia</a:t>
            </a:r>
          </a:p>
          <a:p>
            <a:pPr lvl="1"/>
            <a:r>
              <a:rPr lang="en-US" dirty="0" smtClean="0"/>
              <a:t>Egypt and Ottomans</a:t>
            </a:r>
          </a:p>
          <a:p>
            <a:pPr lvl="1"/>
            <a:r>
              <a:rPr lang="en-US" dirty="0" smtClean="0"/>
              <a:t>(</a:t>
            </a:r>
            <a:r>
              <a:rPr lang="en-US" dirty="0" err="1" smtClean="0"/>
              <a:t>powerpoint</a:t>
            </a:r>
            <a:r>
              <a:rPr lang="en-US" dirty="0" smtClean="0"/>
              <a:t> will be on </a:t>
            </a:r>
            <a:r>
              <a:rPr lang="en-US" dirty="0" err="1" smtClean="0"/>
              <a:t>wikispaces</a:t>
            </a:r>
            <a:r>
              <a:rPr lang="en-US" dirty="0" smtClean="0"/>
              <a:t> by Friday)</a:t>
            </a:r>
          </a:p>
          <a:p>
            <a:r>
              <a:rPr lang="en-US" u="sng" dirty="0" smtClean="0"/>
              <a:t>HW </a:t>
            </a:r>
            <a:r>
              <a:rPr lang="en-US" dirty="0" smtClean="0"/>
              <a:t>– Note guide on India (on </a:t>
            </a:r>
            <a:r>
              <a:rPr lang="en-US" dirty="0" err="1" smtClean="0"/>
              <a:t>Raidernet</a:t>
            </a:r>
            <a:r>
              <a:rPr lang="en-US" dirty="0" smtClean="0"/>
              <a:t>)</a:t>
            </a:r>
          </a:p>
          <a:p>
            <a:r>
              <a:rPr lang="en-US" u="sng" dirty="0" smtClean="0"/>
              <a:t>Tomorrow</a:t>
            </a:r>
            <a:r>
              <a:rPr lang="en-US" dirty="0" smtClean="0"/>
              <a:t> – Discussion on Sati</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04800"/>
            <a:ext cx="8991600" cy="1905000"/>
          </a:xfrm>
        </p:spPr>
        <p:txBody>
          <a:bodyPr>
            <a:noAutofit/>
          </a:bodyPr>
          <a:lstStyle/>
          <a:p>
            <a:pPr algn="l"/>
            <a:r>
              <a:rPr lang="en-US" sz="3200" dirty="0" smtClean="0"/>
              <a:t>3. According to the account by </a:t>
            </a:r>
            <a:r>
              <a:rPr lang="en-US" sz="3200" dirty="0" err="1" smtClean="0"/>
              <a:t>Abd</a:t>
            </a:r>
            <a:r>
              <a:rPr lang="en-US" sz="3200" dirty="0" smtClean="0"/>
              <a:t> al-</a:t>
            </a:r>
            <a:r>
              <a:rPr lang="en-US" sz="3200" dirty="0" err="1" smtClean="0"/>
              <a:t>Rahman</a:t>
            </a:r>
            <a:r>
              <a:rPr lang="en-US" sz="3200" dirty="0" smtClean="0"/>
              <a:t> al-</a:t>
            </a:r>
            <a:r>
              <a:rPr lang="en-US" sz="3200" dirty="0" err="1" smtClean="0"/>
              <a:t>Jabarti</a:t>
            </a:r>
            <a:r>
              <a:rPr lang="en-US" sz="3200" dirty="0" smtClean="0"/>
              <a:t> on page 669, what were the cultural differences between the French and Egyptian Muslims?</a:t>
            </a:r>
            <a:br>
              <a:rPr lang="en-US" sz="3200" dirty="0" smtClean="0"/>
            </a:br>
            <a:endParaRPr lang="en-US" sz="3200" dirty="0"/>
          </a:p>
        </p:txBody>
      </p:sp>
      <p:sp>
        <p:nvSpPr>
          <p:cNvPr id="4" name="Content Placeholder 2"/>
          <p:cNvSpPr>
            <a:spLocks noGrp="1"/>
          </p:cNvSpPr>
          <p:nvPr>
            <p:ph idx="1"/>
          </p:nvPr>
        </p:nvSpPr>
        <p:spPr>
          <a:xfrm>
            <a:off x="228600" y="2286000"/>
            <a:ext cx="8915400" cy="3840163"/>
          </a:xfrm>
        </p:spPr>
        <p:txBody>
          <a:bodyPr>
            <a:normAutofit/>
          </a:bodyPr>
          <a:lstStyle/>
          <a:p>
            <a:r>
              <a:rPr lang="en-US" dirty="0" smtClean="0"/>
              <a:t>Napoleon printed and displayed a proclamation in Arabic</a:t>
            </a:r>
            <a:endParaRPr lang="en-US" dirty="0"/>
          </a:p>
          <a:p>
            <a:r>
              <a:rPr lang="en-US" dirty="0" smtClean="0">
                <a:solidFill>
                  <a:srgbClr val="FF0000"/>
                </a:solidFill>
              </a:rPr>
              <a:t>Called </a:t>
            </a:r>
            <a:r>
              <a:rPr lang="en-US" dirty="0" err="1" smtClean="0">
                <a:solidFill>
                  <a:srgbClr val="FF0000"/>
                </a:solidFill>
              </a:rPr>
              <a:t>Mamluks</a:t>
            </a:r>
            <a:r>
              <a:rPr lang="en-US" dirty="0" smtClean="0">
                <a:solidFill>
                  <a:srgbClr val="FF0000"/>
                </a:solidFill>
              </a:rPr>
              <a:t> corrupt and oppressive</a:t>
            </a:r>
          </a:p>
          <a:p>
            <a:r>
              <a:rPr lang="en-US" dirty="0" smtClean="0">
                <a:solidFill>
                  <a:srgbClr val="FF0000"/>
                </a:solidFill>
              </a:rPr>
              <a:t>Al-</a:t>
            </a:r>
            <a:r>
              <a:rPr lang="en-US" dirty="0" err="1" smtClean="0">
                <a:solidFill>
                  <a:srgbClr val="FF0000"/>
                </a:solidFill>
              </a:rPr>
              <a:t>Jabarti</a:t>
            </a:r>
            <a:r>
              <a:rPr lang="en-US" dirty="0" smtClean="0">
                <a:solidFill>
                  <a:srgbClr val="FF0000"/>
                </a:solidFill>
              </a:rPr>
              <a:t> called the French Godless, materialists, following false ideals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20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20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1066800"/>
          </a:xfrm>
        </p:spPr>
        <p:txBody>
          <a:bodyPr>
            <a:noAutofit/>
          </a:bodyPr>
          <a:lstStyle/>
          <a:p>
            <a:r>
              <a:rPr lang="en-US" sz="3600" dirty="0" smtClean="0"/>
              <a:t>4. How did Muhammad Ali (ruled 1805-1848) and Egypt respond to Napoleon’s invasion?</a:t>
            </a:r>
            <a:br>
              <a:rPr lang="en-US" sz="3600" dirty="0" smtClean="0"/>
            </a:br>
            <a:endParaRPr lang="en-US" sz="3600" dirty="0"/>
          </a:p>
        </p:txBody>
      </p:sp>
      <p:sp>
        <p:nvSpPr>
          <p:cNvPr id="3" name="Content Placeholder 2"/>
          <p:cNvSpPr>
            <a:spLocks noGrp="1"/>
          </p:cNvSpPr>
          <p:nvPr>
            <p:ph idx="1"/>
          </p:nvPr>
        </p:nvSpPr>
        <p:spPr>
          <a:xfrm>
            <a:off x="0" y="1295400"/>
            <a:ext cx="6019800" cy="5562600"/>
          </a:xfrm>
        </p:spPr>
        <p:txBody>
          <a:bodyPr>
            <a:normAutofit fontScale="77500" lnSpcReduction="20000"/>
          </a:bodyPr>
          <a:lstStyle/>
          <a:p>
            <a:r>
              <a:rPr lang="en-US" dirty="0" smtClean="0">
                <a:solidFill>
                  <a:schemeClr val="tx2"/>
                </a:solidFill>
              </a:rPr>
              <a:t>Modernization campaign (looked to French model)</a:t>
            </a:r>
          </a:p>
          <a:p>
            <a:r>
              <a:rPr lang="en-US" dirty="0" smtClean="0">
                <a:solidFill>
                  <a:schemeClr val="tx2"/>
                </a:solidFill>
              </a:rPr>
              <a:t>Became semi-independent of Ottoman rule</a:t>
            </a:r>
          </a:p>
          <a:p>
            <a:r>
              <a:rPr lang="en-US" dirty="0" smtClean="0">
                <a:solidFill>
                  <a:schemeClr val="tx2"/>
                </a:solidFill>
              </a:rPr>
              <a:t>Allied with more secular merchant and intellectual elites</a:t>
            </a:r>
          </a:p>
          <a:p>
            <a:r>
              <a:rPr lang="en-US" dirty="0" smtClean="0">
                <a:solidFill>
                  <a:schemeClr val="tx2"/>
                </a:solidFill>
              </a:rPr>
              <a:t>Strengthened army, under advice of Suleiman Pasha (converted French officer) </a:t>
            </a:r>
          </a:p>
          <a:p>
            <a:pPr lvl="1"/>
            <a:r>
              <a:rPr lang="en-US" dirty="0" smtClean="0">
                <a:solidFill>
                  <a:schemeClr val="tx2"/>
                </a:solidFill>
              </a:rPr>
              <a:t>rode into Greece, Sudan, Syria, Anatolia (with varied success)</a:t>
            </a:r>
          </a:p>
          <a:p>
            <a:r>
              <a:rPr lang="en-US" dirty="0" smtClean="0">
                <a:solidFill>
                  <a:schemeClr val="tx2"/>
                </a:solidFill>
              </a:rPr>
              <a:t>School of engineering</a:t>
            </a:r>
          </a:p>
          <a:p>
            <a:r>
              <a:rPr lang="en-US" dirty="0" smtClean="0">
                <a:solidFill>
                  <a:schemeClr val="tx2"/>
                </a:solidFill>
              </a:rPr>
              <a:t>Modern medical school (French doctor)</a:t>
            </a:r>
          </a:p>
          <a:p>
            <a:r>
              <a:rPr lang="en-US" dirty="0" smtClean="0">
                <a:solidFill>
                  <a:schemeClr val="tx2"/>
                </a:solidFill>
              </a:rPr>
              <a:t>Nationalized Land</a:t>
            </a:r>
          </a:p>
          <a:p>
            <a:pPr lvl="1"/>
            <a:r>
              <a:rPr lang="en-US" dirty="0" smtClean="0">
                <a:solidFill>
                  <a:schemeClr val="tx2"/>
                </a:solidFill>
              </a:rPr>
              <a:t>Increased cotton production</a:t>
            </a:r>
          </a:p>
          <a:p>
            <a:pPr lvl="1"/>
            <a:r>
              <a:rPr lang="en-US" dirty="0" smtClean="0">
                <a:solidFill>
                  <a:schemeClr val="tx2"/>
                </a:solidFill>
              </a:rPr>
              <a:t>Irrigation and dam projects (European influence)</a:t>
            </a:r>
            <a:endParaRPr lang="en-US" dirty="0">
              <a:solidFill>
                <a:schemeClr val="tx2"/>
              </a:solidFill>
            </a:endParaRPr>
          </a:p>
        </p:txBody>
      </p:sp>
      <p:pic>
        <p:nvPicPr>
          <p:cNvPr id="15362" name="Picture 2" descr="File:Muhammad Ali Pascha.png">
            <a:hlinkClick r:id="rId2"/>
          </p:cNvPr>
          <p:cNvPicPr>
            <a:picLocks noChangeAspect="1" noChangeArrowheads="1"/>
          </p:cNvPicPr>
          <p:nvPr/>
        </p:nvPicPr>
        <p:blipFill>
          <a:blip r:embed="rId3" cstate="print"/>
          <a:srcRect/>
          <a:stretch>
            <a:fillRect/>
          </a:stretch>
        </p:blipFill>
        <p:spPr bwMode="auto">
          <a:xfrm>
            <a:off x="6019800" y="1905000"/>
            <a:ext cx="2943225" cy="384810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wipe(down)">
                                      <p:cBhvr>
                                        <p:cTn id="25" dur="500"/>
                                        <p:tgtEl>
                                          <p:spTgt spid="3">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wipe(down)">
                                      <p:cBhvr>
                                        <p:cTn id="30" dur="500"/>
                                        <p:tgtEl>
                                          <p:spTgt spid="3">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wipe(down)">
                                      <p:cBhvr>
                                        <p:cTn id="35" dur="500"/>
                                        <p:tgtEl>
                                          <p:spTgt spid="3">
                                            <p:txEl>
                                              <p:pRg st="6" end="6"/>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3">
                                            <p:txEl>
                                              <p:pRg st="7" end="7"/>
                                            </p:txEl>
                                          </p:spTgt>
                                        </p:tgtEl>
                                        <p:attrNameLst>
                                          <p:attrName>style.visibility</p:attrName>
                                        </p:attrNameLst>
                                      </p:cBhvr>
                                      <p:to>
                                        <p:strVal val="visible"/>
                                      </p:to>
                                    </p:set>
                                    <p:animEffect transition="in" filter="wipe(down)">
                                      <p:cBhvr>
                                        <p:cTn id="40" dur="500"/>
                                        <p:tgtEl>
                                          <p:spTgt spid="3">
                                            <p:txEl>
                                              <p:pRg st="7" end="7"/>
                                            </p:txEl>
                                          </p:spTgt>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Effect transition="in" filter="wipe(down)">
                                      <p:cBhvr>
                                        <p:cTn id="43" dur="500"/>
                                        <p:tgtEl>
                                          <p:spTgt spid="3">
                                            <p:txEl>
                                              <p:pRg st="8" end="8"/>
                                            </p:txEl>
                                          </p:spTgt>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3">
                                            <p:txEl>
                                              <p:pRg st="9" end="9"/>
                                            </p:txEl>
                                          </p:spTgt>
                                        </p:tgtEl>
                                        <p:attrNameLst>
                                          <p:attrName>style.visibility</p:attrName>
                                        </p:attrNameLst>
                                      </p:cBhvr>
                                      <p:to>
                                        <p:strVal val="visible"/>
                                      </p:to>
                                    </p:set>
                                    <p:animEffect transition="in" filter="wipe(down)">
                                      <p:cBhvr>
                                        <p:cTn id="46"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t>5. How did </a:t>
            </a:r>
            <a:r>
              <a:rPr lang="en-US" dirty="0" smtClean="0">
                <a:solidFill>
                  <a:schemeClr val="tx2"/>
                </a:solidFill>
              </a:rPr>
              <a:t>Ali’s</a:t>
            </a:r>
            <a:r>
              <a:rPr lang="en-US" dirty="0" smtClean="0"/>
              <a:t> </a:t>
            </a:r>
            <a:r>
              <a:rPr lang="en-US" dirty="0" smtClean="0">
                <a:solidFill>
                  <a:schemeClr val="tx2"/>
                </a:solidFill>
              </a:rPr>
              <a:t>modernization campaign </a:t>
            </a:r>
            <a:r>
              <a:rPr lang="en-US" dirty="0" smtClean="0"/>
              <a:t>affect the Egyptian peasantry?</a:t>
            </a:r>
            <a:endParaRPr lang="en-US" dirty="0"/>
          </a:p>
        </p:txBody>
      </p:sp>
      <p:sp>
        <p:nvSpPr>
          <p:cNvPr id="3" name="Content Placeholder 2"/>
          <p:cNvSpPr>
            <a:spLocks noGrp="1"/>
          </p:cNvSpPr>
          <p:nvPr>
            <p:ph idx="1"/>
          </p:nvPr>
        </p:nvSpPr>
        <p:spPr>
          <a:xfrm>
            <a:off x="304800" y="1600200"/>
            <a:ext cx="8382000" cy="5029200"/>
          </a:xfrm>
        </p:spPr>
        <p:txBody>
          <a:bodyPr>
            <a:normAutofit/>
          </a:bodyPr>
          <a:lstStyle/>
          <a:p>
            <a:r>
              <a:rPr lang="en-US" i="1" dirty="0" smtClean="0">
                <a:solidFill>
                  <a:schemeClr val="tx2"/>
                </a:solidFill>
              </a:rPr>
              <a:t>The same ways it affected people who joined the capitalist economic revolution world-wide </a:t>
            </a:r>
          </a:p>
          <a:p>
            <a:r>
              <a:rPr lang="en-US" dirty="0" smtClean="0">
                <a:solidFill>
                  <a:schemeClr val="tx2"/>
                </a:solidFill>
              </a:rPr>
              <a:t>Longer hours in fields (due to irrigation projects) and factories (though these died)</a:t>
            </a:r>
          </a:p>
          <a:p>
            <a:r>
              <a:rPr lang="en-US" dirty="0" smtClean="0">
                <a:solidFill>
                  <a:schemeClr val="tx2"/>
                </a:solidFill>
              </a:rPr>
              <a:t>Unpaid labor in public works projects</a:t>
            </a:r>
          </a:p>
          <a:p>
            <a:r>
              <a:rPr lang="en-US" dirty="0" smtClean="0"/>
              <a:t>Disease (</a:t>
            </a:r>
            <a:r>
              <a:rPr lang="en-US" dirty="0" err="1" smtClean="0"/>
              <a:t>bilharzia</a:t>
            </a:r>
            <a:r>
              <a:rPr lang="en-US" dirty="0" smtClean="0"/>
              <a:t>)</a:t>
            </a:r>
          </a:p>
          <a:p>
            <a:r>
              <a:rPr lang="en-US" dirty="0" smtClean="0"/>
              <a:t>Profits went to government controlled pockets</a:t>
            </a:r>
          </a:p>
          <a:p>
            <a:r>
              <a:rPr lang="en-US" dirty="0" smtClean="0">
                <a:solidFill>
                  <a:schemeClr val="tx2"/>
                </a:solidFill>
              </a:rPr>
              <a:t>Military conscription</a:t>
            </a:r>
            <a:endParaRPr lang="en-US" dirty="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fontScale="90000"/>
          </a:bodyPr>
          <a:lstStyle/>
          <a:p>
            <a:r>
              <a:rPr lang="en-US" dirty="0" smtClean="0"/>
              <a:t>6. What were the conservative and liberal voices amongst the Ottomans?</a:t>
            </a:r>
            <a:endParaRPr lang="en-US" dirty="0"/>
          </a:p>
        </p:txBody>
      </p:sp>
      <p:sp>
        <p:nvSpPr>
          <p:cNvPr id="3" name="Content Placeholder 2"/>
          <p:cNvSpPr>
            <a:spLocks noGrp="1"/>
          </p:cNvSpPr>
          <p:nvPr>
            <p:ph idx="1"/>
          </p:nvPr>
        </p:nvSpPr>
        <p:spPr>
          <a:xfrm>
            <a:off x="0" y="1295400"/>
            <a:ext cx="9144000" cy="5562600"/>
          </a:xfrm>
        </p:spPr>
        <p:txBody>
          <a:bodyPr>
            <a:noAutofit/>
          </a:bodyPr>
          <a:lstStyle/>
          <a:p>
            <a:r>
              <a:rPr lang="en-US" sz="2400" dirty="0" smtClean="0">
                <a:solidFill>
                  <a:schemeClr val="tx2"/>
                </a:solidFill>
              </a:rPr>
              <a:t>Sultan </a:t>
            </a:r>
            <a:r>
              <a:rPr lang="en-US" sz="2400" dirty="0" err="1" smtClean="0">
                <a:solidFill>
                  <a:schemeClr val="tx2"/>
                </a:solidFill>
              </a:rPr>
              <a:t>Selim</a:t>
            </a:r>
            <a:r>
              <a:rPr lang="en-US" sz="2400" dirty="0" smtClean="0">
                <a:solidFill>
                  <a:schemeClr val="tx2"/>
                </a:solidFill>
              </a:rPr>
              <a:t> III</a:t>
            </a:r>
          </a:p>
          <a:p>
            <a:pPr lvl="1"/>
            <a:r>
              <a:rPr lang="en-US" sz="2000" dirty="0" smtClean="0">
                <a:solidFill>
                  <a:schemeClr val="tx2"/>
                </a:solidFill>
              </a:rPr>
              <a:t>Founded New Order infantry, </a:t>
            </a:r>
            <a:r>
              <a:rPr lang="en-US" sz="2000" i="1" dirty="0" err="1" smtClean="0">
                <a:solidFill>
                  <a:schemeClr val="tx2"/>
                </a:solidFill>
              </a:rPr>
              <a:t>nizam-i-jedid</a:t>
            </a:r>
            <a:r>
              <a:rPr lang="en-US" sz="2000" dirty="0" smtClean="0">
                <a:solidFill>
                  <a:schemeClr val="tx2"/>
                </a:solidFill>
              </a:rPr>
              <a:t> (trained by W. European officers)</a:t>
            </a:r>
          </a:p>
          <a:p>
            <a:r>
              <a:rPr lang="en-US" sz="2400" dirty="0" smtClean="0">
                <a:solidFill>
                  <a:srgbClr val="FF0000"/>
                </a:solidFill>
              </a:rPr>
              <a:t>Janissaries and the </a:t>
            </a:r>
            <a:r>
              <a:rPr lang="en-US" sz="2400" dirty="0" err="1" smtClean="0">
                <a:solidFill>
                  <a:srgbClr val="FF0000"/>
                </a:solidFill>
              </a:rPr>
              <a:t>Ulama</a:t>
            </a:r>
            <a:r>
              <a:rPr lang="en-US" sz="2400" dirty="0" smtClean="0">
                <a:solidFill>
                  <a:srgbClr val="FF0000"/>
                </a:solidFill>
              </a:rPr>
              <a:t> (clerics) squashed the New Order infantry and modernization efforts and murdered </a:t>
            </a:r>
            <a:r>
              <a:rPr lang="en-US" sz="2400" dirty="0" err="1" smtClean="0">
                <a:solidFill>
                  <a:srgbClr val="FF0000"/>
                </a:solidFill>
              </a:rPr>
              <a:t>Selim</a:t>
            </a:r>
            <a:r>
              <a:rPr lang="en-US" sz="2400" dirty="0" smtClean="0">
                <a:solidFill>
                  <a:srgbClr val="FF0000"/>
                </a:solidFill>
              </a:rPr>
              <a:t> III</a:t>
            </a:r>
          </a:p>
          <a:p>
            <a:r>
              <a:rPr lang="en-US" sz="2400" dirty="0" smtClean="0">
                <a:solidFill>
                  <a:schemeClr val="tx2"/>
                </a:solidFill>
              </a:rPr>
              <a:t>Sultan Mahmud II (1808-39) shrewdly isolated the Janissaries and won over the clerics. Carried out </a:t>
            </a:r>
            <a:r>
              <a:rPr lang="en-US" sz="2400" i="1" dirty="0" err="1" smtClean="0">
                <a:solidFill>
                  <a:schemeClr val="tx2"/>
                </a:solidFill>
              </a:rPr>
              <a:t>Tanzimat</a:t>
            </a:r>
            <a:r>
              <a:rPr lang="en-US" sz="2400" dirty="0" smtClean="0">
                <a:solidFill>
                  <a:schemeClr val="tx2"/>
                </a:solidFill>
              </a:rPr>
              <a:t> or “Reorganization period”: Reform and autocracy</a:t>
            </a:r>
          </a:p>
          <a:p>
            <a:pPr lvl="1"/>
            <a:r>
              <a:rPr lang="en-US" sz="2000" dirty="0" smtClean="0">
                <a:solidFill>
                  <a:schemeClr val="tx2"/>
                </a:solidFill>
              </a:rPr>
              <a:t>Established European-style army</a:t>
            </a:r>
          </a:p>
          <a:p>
            <a:pPr lvl="1"/>
            <a:r>
              <a:rPr lang="en-US" sz="2000" dirty="0" smtClean="0">
                <a:solidFill>
                  <a:schemeClr val="tx2"/>
                </a:solidFill>
              </a:rPr>
              <a:t>Executed enemy Janissaries</a:t>
            </a:r>
          </a:p>
          <a:p>
            <a:pPr lvl="1"/>
            <a:r>
              <a:rPr lang="en-US" sz="2000" dirty="0" smtClean="0">
                <a:solidFill>
                  <a:schemeClr val="tx2"/>
                </a:solidFill>
              </a:rPr>
              <a:t>Medical college, military school, European learning, “Young Ottomans”</a:t>
            </a:r>
          </a:p>
          <a:p>
            <a:pPr lvl="1"/>
            <a:r>
              <a:rPr lang="en-US" sz="2000" dirty="0" smtClean="0">
                <a:solidFill>
                  <a:schemeClr val="tx2"/>
                </a:solidFill>
              </a:rPr>
              <a:t>Factories started replacing guilds</a:t>
            </a:r>
          </a:p>
          <a:p>
            <a:pPr lvl="1"/>
            <a:r>
              <a:rPr lang="en-US" sz="2000" dirty="0" smtClean="0">
                <a:solidFill>
                  <a:schemeClr val="tx2"/>
                </a:solidFill>
              </a:rPr>
              <a:t>Equality of all subjects, regardless of religion</a:t>
            </a:r>
          </a:p>
          <a:p>
            <a:r>
              <a:rPr lang="en-US" sz="2400" dirty="0" smtClean="0">
                <a:solidFill>
                  <a:srgbClr val="FF0000"/>
                </a:solidFill>
              </a:rPr>
              <a:t>Yet a Bureaucracy, conservative clerics, aristocracy, whimsical sultans, and merchant-government ties stunted reforms and modernization</a:t>
            </a:r>
          </a:p>
          <a:p>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2000"/>
                                        <p:tgtEl>
                                          <p:spTgt spid="3">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2000"/>
                                        <p:tgtEl>
                                          <p:spTgt spid="3">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2000"/>
                                        <p:tgtEl>
                                          <p:spTgt spid="3">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2000"/>
                                        <p:tgtEl>
                                          <p:spTgt spid="3">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2000"/>
                                        <p:tgtEl>
                                          <p:spTgt spid="3">
                                            <p:txEl>
                                              <p:pRg st="7" end="7"/>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2000"/>
                                        <p:tgtEl>
                                          <p:spTgt spid="3">
                                            <p:txEl>
                                              <p:pRg st="8" end="8"/>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
                                            <p:txEl>
                                              <p:pRg st="9" end="9"/>
                                            </p:txEl>
                                          </p:spTgt>
                                        </p:tgtEl>
                                        <p:attrNameLst>
                                          <p:attrName>style.visibility</p:attrName>
                                        </p:attrNameLst>
                                      </p:cBhvr>
                                      <p:to>
                                        <p:strVal val="visible"/>
                                      </p:to>
                                    </p:set>
                                    <p:animEffect transition="in" filter="fade">
                                      <p:cBhvr>
                                        <p:cTn id="40"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a:t>
            </a:r>
            <a:r>
              <a:rPr lang="en-US" dirty="0" err="1" smtClean="0"/>
              <a:t>wikipedia</a:t>
            </a:r>
            <a:endParaRPr lang="en-US" dirty="0"/>
          </a:p>
        </p:txBody>
      </p:sp>
      <p:sp>
        <p:nvSpPr>
          <p:cNvPr id="3" name="Content Placeholder 2"/>
          <p:cNvSpPr>
            <a:spLocks noGrp="1"/>
          </p:cNvSpPr>
          <p:nvPr>
            <p:ph idx="1"/>
          </p:nvPr>
        </p:nvSpPr>
        <p:spPr>
          <a:xfrm>
            <a:off x="0" y="1524000"/>
            <a:ext cx="4495800" cy="5334000"/>
          </a:xfrm>
        </p:spPr>
        <p:txBody>
          <a:bodyPr>
            <a:normAutofit fontScale="92500" lnSpcReduction="10000"/>
          </a:bodyPr>
          <a:lstStyle/>
          <a:p>
            <a:r>
              <a:rPr lang="en-US" dirty="0" smtClean="0"/>
              <a:t>Mahmud II started the modernization of Turkey with the Edict of </a:t>
            </a:r>
            <a:r>
              <a:rPr lang="en-US" dirty="0" err="1" smtClean="0"/>
              <a:t>Tanzimat</a:t>
            </a:r>
            <a:r>
              <a:rPr lang="en-US" dirty="0" smtClean="0"/>
              <a:t> in 1839, instituting European-style clothing, uniforms, weapons, agricultural and industrial innovations, architecture, education, legislation, institutional organization and land reform.</a:t>
            </a:r>
            <a:endParaRPr lang="en-US" dirty="0"/>
          </a:p>
        </p:txBody>
      </p:sp>
      <p:pic>
        <p:nvPicPr>
          <p:cNvPr id="22530" name="Picture 2" descr="File:Sultan Mahmud II.jpg">
            <a:hlinkClick r:id="rId2"/>
          </p:cNvPr>
          <p:cNvPicPr>
            <a:picLocks noChangeAspect="1" noChangeArrowheads="1"/>
          </p:cNvPicPr>
          <p:nvPr/>
        </p:nvPicPr>
        <p:blipFill>
          <a:blip r:embed="rId3" cstate="print"/>
          <a:srcRect/>
          <a:stretch>
            <a:fillRect/>
          </a:stretch>
        </p:blipFill>
        <p:spPr bwMode="auto">
          <a:xfrm>
            <a:off x="4572000" y="1752600"/>
            <a:ext cx="4395689" cy="4448175"/>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Colonial Reordering in India</a:t>
            </a:r>
            <a:endParaRPr lang="en-US" dirty="0"/>
          </a:p>
        </p:txBody>
      </p:sp>
      <p:sp>
        <p:nvSpPr>
          <p:cNvPr id="3" name="Content Placeholder 2"/>
          <p:cNvSpPr>
            <a:spLocks noGrp="1"/>
          </p:cNvSpPr>
          <p:nvPr>
            <p:ph idx="1"/>
          </p:nvPr>
        </p:nvSpPr>
        <p:spPr/>
        <p:txBody>
          <a:bodyPr/>
          <a:lstStyle/>
          <a:p>
            <a:r>
              <a:rPr lang="en-US" dirty="0" smtClean="0"/>
              <a:t>Sati discussion</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lstStyle/>
          <a:p>
            <a:r>
              <a:rPr lang="en-US" b="1" dirty="0" smtClean="0"/>
              <a:t>Persistence of the Qing Empire</a:t>
            </a:r>
            <a:endParaRPr lang="en-US" b="1" dirty="0"/>
          </a:p>
        </p:txBody>
      </p:sp>
      <p:sp>
        <p:nvSpPr>
          <p:cNvPr id="3" name="Content Placeholder 2"/>
          <p:cNvSpPr>
            <a:spLocks noGrp="1"/>
          </p:cNvSpPr>
          <p:nvPr>
            <p:ph idx="1"/>
          </p:nvPr>
        </p:nvSpPr>
        <p:spPr>
          <a:xfrm>
            <a:off x="0" y="1066800"/>
            <a:ext cx="4267200" cy="5791200"/>
          </a:xfrm>
        </p:spPr>
        <p:txBody>
          <a:bodyPr>
            <a:normAutofit fontScale="92500" lnSpcReduction="20000"/>
          </a:bodyPr>
          <a:lstStyle/>
          <a:p>
            <a:r>
              <a:rPr lang="en-US" dirty="0" smtClean="0"/>
              <a:t>Since 1644</a:t>
            </a:r>
          </a:p>
          <a:p>
            <a:r>
              <a:rPr lang="en-US" dirty="0" smtClean="0"/>
              <a:t>Territorial expansion: </a:t>
            </a:r>
          </a:p>
          <a:p>
            <a:pPr lvl="1"/>
            <a:r>
              <a:rPr lang="en-US" dirty="0" smtClean="0"/>
              <a:t>Taiwan, Central Asia, Tibet, Southern Siberia</a:t>
            </a:r>
          </a:p>
          <a:p>
            <a:pPr lvl="1"/>
            <a:r>
              <a:rPr lang="en-US" dirty="0" smtClean="0"/>
              <a:t>Population increase and migration</a:t>
            </a:r>
          </a:p>
          <a:p>
            <a:r>
              <a:rPr lang="en-US" dirty="0" smtClean="0"/>
              <a:t>Economic prosperity</a:t>
            </a:r>
          </a:p>
          <a:p>
            <a:pPr lvl="1"/>
            <a:r>
              <a:rPr lang="en-US" dirty="0" smtClean="0"/>
              <a:t>New farmland, corn and yams, better yields, rural trade</a:t>
            </a:r>
          </a:p>
          <a:p>
            <a:pPr lvl="1"/>
            <a:r>
              <a:rPr lang="en-US" dirty="0" smtClean="0"/>
              <a:t>Tax base increase</a:t>
            </a:r>
          </a:p>
          <a:p>
            <a:r>
              <a:rPr lang="en-US" dirty="0" smtClean="0"/>
              <a:t>Unaware/not interested in European events and products</a:t>
            </a:r>
            <a:endParaRPr lang="en-US" dirty="0"/>
          </a:p>
        </p:txBody>
      </p:sp>
      <p:pic>
        <p:nvPicPr>
          <p:cNvPr id="2050" name="Picture 2" descr="http://www.chinagiftguide.com/wp-content/uploads/2010/06/qing-map.gif"/>
          <p:cNvPicPr>
            <a:picLocks noChangeAspect="1" noChangeArrowheads="1"/>
          </p:cNvPicPr>
          <p:nvPr/>
        </p:nvPicPr>
        <p:blipFill>
          <a:blip r:embed="rId2" cstate="print"/>
          <a:srcRect/>
          <a:stretch>
            <a:fillRect/>
          </a:stretch>
        </p:blipFill>
        <p:spPr bwMode="auto">
          <a:xfrm>
            <a:off x="4220532" y="1447800"/>
            <a:ext cx="4923468" cy="4781551"/>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3200400" cy="1143000"/>
          </a:xfrm>
        </p:spPr>
        <p:txBody>
          <a:bodyPr/>
          <a:lstStyle/>
          <a:p>
            <a:pPr algn="l"/>
            <a:r>
              <a:rPr lang="en-US" dirty="0" smtClean="0"/>
              <a:t>Problems</a:t>
            </a:r>
            <a:endParaRPr lang="en-US" dirty="0"/>
          </a:p>
        </p:txBody>
      </p:sp>
      <p:sp>
        <p:nvSpPr>
          <p:cNvPr id="3" name="Content Placeholder 2"/>
          <p:cNvSpPr>
            <a:spLocks noGrp="1"/>
          </p:cNvSpPr>
          <p:nvPr>
            <p:ph idx="1"/>
          </p:nvPr>
        </p:nvSpPr>
        <p:spPr>
          <a:xfrm>
            <a:off x="0" y="1295400"/>
            <a:ext cx="4572000" cy="5562600"/>
          </a:xfrm>
        </p:spPr>
        <p:txBody>
          <a:bodyPr>
            <a:normAutofit/>
          </a:bodyPr>
          <a:lstStyle/>
          <a:p>
            <a:r>
              <a:rPr lang="en-US" dirty="0" smtClean="0"/>
              <a:t>Conservative (outsider) approach to governance</a:t>
            </a:r>
          </a:p>
          <a:p>
            <a:r>
              <a:rPr lang="en-US" dirty="0" smtClean="0"/>
              <a:t>Population pressures</a:t>
            </a:r>
          </a:p>
          <a:p>
            <a:r>
              <a:rPr lang="en-US" dirty="0" smtClean="0"/>
              <a:t>Low tax rates </a:t>
            </a:r>
          </a:p>
          <a:p>
            <a:r>
              <a:rPr lang="en-US" dirty="0" smtClean="0"/>
              <a:t>Corruption</a:t>
            </a:r>
          </a:p>
          <a:p>
            <a:r>
              <a:rPr lang="en-US" dirty="0" smtClean="0"/>
              <a:t>“White Lotus Rebellion”</a:t>
            </a:r>
          </a:p>
          <a:p>
            <a:r>
              <a:rPr lang="en-US" dirty="0" smtClean="0"/>
              <a:t>Europeans wanted in.</a:t>
            </a:r>
          </a:p>
          <a:p>
            <a:pPr lvl="1"/>
            <a:r>
              <a:rPr lang="en-US" dirty="0" smtClean="0"/>
              <a:t>Lord </a:t>
            </a:r>
            <a:r>
              <a:rPr lang="en-US" dirty="0" err="1" smtClean="0"/>
              <a:t>MaCartney</a:t>
            </a:r>
            <a:r>
              <a:rPr lang="en-US" dirty="0" smtClean="0"/>
              <a:t> </a:t>
            </a:r>
            <a:r>
              <a:rPr lang="en-US" dirty="0" smtClean="0"/>
              <a:t>1793</a:t>
            </a:r>
            <a:r>
              <a:rPr lang="en-US" dirty="0" smtClean="0"/>
              <a:t>, asked for trading rights.  Denied</a:t>
            </a:r>
            <a:endParaRPr lang="en-US" dirty="0" smtClean="0"/>
          </a:p>
        </p:txBody>
      </p:sp>
      <p:pic>
        <p:nvPicPr>
          <p:cNvPr id="31746" name="Picture 2" descr="http://static.newworldencyclopedia.org/thumb/d/dd/Macartney_and_Chinese_Emperor.jpg/300px-Macartney_and_Chinese_Emperor.jpg"/>
          <p:cNvPicPr>
            <a:picLocks noChangeAspect="1" noChangeArrowheads="1"/>
          </p:cNvPicPr>
          <p:nvPr/>
        </p:nvPicPr>
        <p:blipFill>
          <a:blip r:embed="rId2" cstate="print"/>
          <a:srcRect/>
          <a:stretch>
            <a:fillRect/>
          </a:stretch>
        </p:blipFill>
        <p:spPr bwMode="auto">
          <a:xfrm>
            <a:off x="4626278" y="3886200"/>
            <a:ext cx="4517722" cy="2695576"/>
          </a:xfrm>
          <a:prstGeom prst="rect">
            <a:avLst/>
          </a:prstGeom>
          <a:noFill/>
        </p:spPr>
      </p:pic>
      <p:pic>
        <p:nvPicPr>
          <p:cNvPr id="31748" name="Picture 4" descr="http://history.cultural-china.com/chinaWH/upload/upfiles/2009-07/16/white_lotus_rebellion_of_the_qing_dynasty514307df19364ae2b3a8.jpg"/>
          <p:cNvPicPr>
            <a:picLocks noChangeAspect="1" noChangeArrowheads="1"/>
          </p:cNvPicPr>
          <p:nvPr/>
        </p:nvPicPr>
        <p:blipFill>
          <a:blip r:embed="rId3" cstate="print"/>
          <a:srcRect/>
          <a:stretch>
            <a:fillRect/>
          </a:stretch>
        </p:blipFill>
        <p:spPr bwMode="auto">
          <a:xfrm>
            <a:off x="4610100" y="381000"/>
            <a:ext cx="4533900" cy="3352801"/>
          </a:xfrm>
          <a:prstGeom prst="rect">
            <a:avLst/>
          </a:prstGeom>
          <a:noFill/>
        </p:spPr>
      </p:pic>
      <p:cxnSp>
        <p:nvCxnSpPr>
          <p:cNvPr id="7" name="Straight Arrow Connector 6"/>
          <p:cNvCxnSpPr/>
          <p:nvPr/>
        </p:nvCxnSpPr>
        <p:spPr>
          <a:xfrm rot="5400000" flipH="1" flipV="1">
            <a:off x="3581400" y="3200400"/>
            <a:ext cx="1371600" cy="6096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8" name="Straight Arrow Connector 7"/>
          <p:cNvCxnSpPr/>
          <p:nvPr/>
        </p:nvCxnSpPr>
        <p:spPr>
          <a:xfrm>
            <a:off x="3962400" y="5486400"/>
            <a:ext cx="60960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09600"/>
          </a:xfrm>
        </p:spPr>
        <p:txBody>
          <a:bodyPr>
            <a:noAutofit/>
          </a:bodyPr>
          <a:lstStyle/>
          <a:p>
            <a:r>
              <a:rPr lang="en-US" sz="2000" dirty="0" smtClean="0"/>
              <a:t>TWO EDICTS FROM THE QIANLONG EMPEROR,</a:t>
            </a:r>
            <a:br>
              <a:rPr lang="en-US" sz="2000" dirty="0" smtClean="0"/>
            </a:br>
            <a:r>
              <a:rPr lang="en-US" sz="2000" dirty="0" smtClean="0"/>
              <a:t>ON THE OCCASION OF LORD MACARTNEY’S MISSION TO CHINA, SEPTEMBER 1793 </a:t>
            </a:r>
            <a:endParaRPr lang="en-US" sz="2000" dirty="0"/>
          </a:p>
        </p:txBody>
      </p:sp>
      <p:sp>
        <p:nvSpPr>
          <p:cNvPr id="3" name="Content Placeholder 2"/>
          <p:cNvSpPr>
            <a:spLocks noGrp="1"/>
          </p:cNvSpPr>
          <p:nvPr>
            <p:ph idx="1"/>
          </p:nvPr>
        </p:nvSpPr>
        <p:spPr>
          <a:xfrm>
            <a:off x="0" y="762001"/>
            <a:ext cx="9144000" cy="6096000"/>
          </a:xfrm>
        </p:spPr>
        <p:txBody>
          <a:bodyPr>
            <a:normAutofit/>
          </a:bodyPr>
          <a:lstStyle/>
          <a:p>
            <a:pPr>
              <a:buNone/>
            </a:pPr>
            <a:r>
              <a:rPr lang="en-US" sz="1600" dirty="0" smtClean="0"/>
              <a:t>		You, O King from afar, have yearned after the blessings of our civilization, and in your eagerness to come into touch with our converting influence have sent an Embassy across the sea bearing a memorial. I have already taken note of your respectful spirit of submission, have treated your mission with extreme </a:t>
            </a:r>
            <a:r>
              <a:rPr lang="en-US" sz="1600" dirty="0" err="1" smtClean="0"/>
              <a:t>favour</a:t>
            </a:r>
            <a:r>
              <a:rPr lang="en-US" sz="1600" dirty="0" smtClean="0"/>
              <a:t> and loaded it with gifts, besides issuing a mandate to you, O King, and </a:t>
            </a:r>
            <a:r>
              <a:rPr lang="en-US" sz="1600" dirty="0" err="1" smtClean="0"/>
              <a:t>honouring</a:t>
            </a:r>
            <a:r>
              <a:rPr lang="en-US" sz="1600" dirty="0" smtClean="0"/>
              <a:t> you with the bestowal of valuable presents. Thus has my indulgence been manifested.</a:t>
            </a:r>
          </a:p>
          <a:p>
            <a:pPr>
              <a:buNone/>
            </a:pPr>
            <a:r>
              <a:rPr lang="en-US" sz="1600" dirty="0" smtClean="0"/>
              <a:t>		… Hitherto, all European nations, including your own country’s barbarian merchants, have carried on their trade with Our Celestial Empire at Canton. Such has been the procedure for many years, although Our Celestial Empire possesses all things in prolific abundance and lacks no product within its borders. There was therefore no need to import the manufactures of outside barbarians in exchange for our own produce. But as the tea, silk, and porcelain which the Celestial Empire produces are absolute necessities to European nations and to yourselves, we have permitted, as a signal mark of </a:t>
            </a:r>
            <a:r>
              <a:rPr lang="en-US" sz="1600" dirty="0" err="1" smtClean="0"/>
              <a:t>favour</a:t>
            </a:r>
            <a:r>
              <a:rPr lang="en-US" sz="1600" dirty="0" smtClean="0"/>
              <a:t>, that foreign </a:t>
            </a:r>
            <a:r>
              <a:rPr lang="en-US" sz="1600" i="1" dirty="0" smtClean="0"/>
              <a:t>hongs1 should be established at </a:t>
            </a:r>
            <a:r>
              <a:rPr lang="en-US" sz="1600" dirty="0" smtClean="0"/>
              <a:t>Canton, so that your wants might be supplied and your country thus participate in our beneficence. But your Ambassador has now put forward new requests which completely fail to recognize the Throne’s principle to “treat strangers from afar with indulgence,” and to exercise a pacifying control over barbarian tribes, the world over. …</a:t>
            </a:r>
          </a:p>
          <a:p>
            <a:pPr>
              <a:buNone/>
            </a:pPr>
            <a:r>
              <a:rPr lang="en-US" sz="1600" dirty="0" smtClean="0"/>
              <a:t>		Your Ambassador requests facilities for ships of your nation to call at </a:t>
            </a:r>
            <a:r>
              <a:rPr lang="en-US" sz="1600" dirty="0" err="1" smtClean="0"/>
              <a:t>Ningpo</a:t>
            </a:r>
            <a:r>
              <a:rPr lang="en-US" sz="1600" dirty="0" smtClean="0"/>
              <a:t>, </a:t>
            </a:r>
            <a:r>
              <a:rPr lang="en-US" sz="1600" dirty="0" err="1" smtClean="0"/>
              <a:t>Chusan</a:t>
            </a:r>
            <a:r>
              <a:rPr lang="en-US" sz="1600" dirty="0" smtClean="0"/>
              <a:t>, Tientsin and other places for purposes of trade. Until now trade with European nations has always been conducted at Macao, where the foreign </a:t>
            </a:r>
            <a:r>
              <a:rPr lang="en-US" sz="1600" i="1" dirty="0" smtClean="0"/>
              <a:t>hongs are established to store and sell </a:t>
            </a:r>
            <a:r>
              <a:rPr lang="en-US" sz="1600" dirty="0" smtClean="0"/>
              <a:t>foreign merchandise. Your nation has obediently complied with this regulation for years past without raising any objection. In none of the other ports named have </a:t>
            </a:r>
            <a:r>
              <a:rPr lang="en-US" sz="1600" i="1" dirty="0" smtClean="0"/>
              <a:t>hongs been established, so </a:t>
            </a:r>
            <a:r>
              <a:rPr lang="en-US" sz="1600" dirty="0" smtClean="0"/>
              <a:t>that even if your vessels were to proceed thither, they would have no means of disposing of their cargoes. Furthermore, no interpreters are available, so you would have no means of explaining your wants, and nothing but general inconvenience would result. For the future, as in the past, I decree that your request is refused and that the trade shall be limited to Macao.</a:t>
            </a:r>
            <a:endParaRPr lang="en-US" sz="16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0" y="228600"/>
            <a:ext cx="3810000" cy="762000"/>
          </a:xfrm>
        </p:spPr>
        <p:txBody>
          <a:bodyPr>
            <a:normAutofit/>
          </a:bodyPr>
          <a:lstStyle/>
          <a:p>
            <a:r>
              <a:rPr lang="en-US" dirty="0" smtClean="0"/>
              <a:t>The Opium War</a:t>
            </a:r>
            <a:endParaRPr lang="en-US" dirty="0"/>
          </a:p>
        </p:txBody>
      </p:sp>
      <p:sp>
        <p:nvSpPr>
          <p:cNvPr id="3" name="Content Placeholder 2"/>
          <p:cNvSpPr>
            <a:spLocks noGrp="1"/>
          </p:cNvSpPr>
          <p:nvPr>
            <p:ph idx="1"/>
          </p:nvPr>
        </p:nvSpPr>
        <p:spPr>
          <a:xfrm>
            <a:off x="0" y="0"/>
            <a:ext cx="5791200" cy="6858000"/>
          </a:xfrm>
        </p:spPr>
        <p:txBody>
          <a:bodyPr>
            <a:normAutofit fontScale="85000" lnSpcReduction="10000"/>
          </a:bodyPr>
          <a:lstStyle/>
          <a:p>
            <a:r>
              <a:rPr lang="en-US" dirty="0" smtClean="0"/>
              <a:t>Causes</a:t>
            </a:r>
          </a:p>
          <a:p>
            <a:pPr lvl="1"/>
            <a:r>
              <a:rPr lang="en-US" dirty="0" smtClean="0"/>
              <a:t>Opium </a:t>
            </a:r>
            <a:r>
              <a:rPr lang="en-US" dirty="0" smtClean="0"/>
              <a:t>import </a:t>
            </a:r>
            <a:r>
              <a:rPr lang="en-US" dirty="0" err="1" smtClean="0"/>
              <a:t>skyrocked</a:t>
            </a:r>
            <a:r>
              <a:rPr lang="en-US" dirty="0" smtClean="0"/>
              <a:t> from EIC. Chinese Addiction</a:t>
            </a:r>
            <a:r>
              <a:rPr lang="en-US" dirty="0" smtClean="0"/>
              <a:t>. </a:t>
            </a:r>
          </a:p>
          <a:p>
            <a:pPr lvl="1"/>
            <a:r>
              <a:rPr lang="en-US" dirty="0" smtClean="0"/>
              <a:t>1729, 1799 </a:t>
            </a:r>
            <a:r>
              <a:rPr lang="en-US" dirty="0" smtClean="0"/>
              <a:t>– </a:t>
            </a:r>
            <a:r>
              <a:rPr lang="en-US" dirty="0" smtClean="0"/>
              <a:t>outlawed yet continued</a:t>
            </a:r>
          </a:p>
          <a:p>
            <a:pPr lvl="1"/>
            <a:r>
              <a:rPr lang="en-US" dirty="0" smtClean="0"/>
              <a:t>40,000 chests/year imported as silver flowed out</a:t>
            </a:r>
            <a:endParaRPr lang="en-US" dirty="0" smtClean="0"/>
          </a:p>
          <a:p>
            <a:pPr lvl="1"/>
            <a:r>
              <a:rPr lang="en-US" dirty="0" smtClean="0"/>
              <a:t>1839 – </a:t>
            </a:r>
            <a:r>
              <a:rPr lang="en-US" dirty="0" smtClean="0"/>
              <a:t>Emperor </a:t>
            </a:r>
            <a:r>
              <a:rPr lang="en-US" dirty="0" smtClean="0"/>
              <a:t>blockaded </a:t>
            </a:r>
            <a:r>
              <a:rPr lang="en-US" dirty="0" smtClean="0"/>
              <a:t>Canton port, arrested British leader</a:t>
            </a:r>
            <a:endParaRPr lang="en-US" dirty="0" smtClean="0"/>
          </a:p>
          <a:p>
            <a:r>
              <a:rPr lang="en-US" dirty="0" smtClean="0"/>
              <a:t>Event</a:t>
            </a:r>
          </a:p>
          <a:p>
            <a:pPr lvl="1"/>
            <a:r>
              <a:rPr lang="en-US" dirty="0" smtClean="0"/>
              <a:t>1840 – British fleet bombarded ports and river towns</a:t>
            </a:r>
          </a:p>
          <a:p>
            <a:pPr lvl="1"/>
            <a:r>
              <a:rPr lang="en-US" dirty="0" smtClean="0"/>
              <a:t>Chinese losses, concessions</a:t>
            </a:r>
          </a:p>
          <a:p>
            <a:r>
              <a:rPr lang="en-US" dirty="0" smtClean="0"/>
              <a:t>Effects</a:t>
            </a:r>
          </a:p>
          <a:p>
            <a:pPr lvl="1"/>
            <a:r>
              <a:rPr lang="en-US" dirty="0" smtClean="0"/>
              <a:t>1842 Treaty of Nanjing: British (and European) right to trade openly and live in China</a:t>
            </a:r>
          </a:p>
          <a:p>
            <a:pPr lvl="1"/>
            <a:r>
              <a:rPr lang="en-US" dirty="0" smtClean="0"/>
              <a:t>Extraterritoriality – legal independence</a:t>
            </a:r>
          </a:p>
        </p:txBody>
      </p:sp>
      <p:pic>
        <p:nvPicPr>
          <p:cNvPr id="3074" name="Picture 2" descr="http://library.thinkquest.org/07aug/01291/opi_war_1.jpg"/>
          <p:cNvPicPr>
            <a:picLocks noChangeAspect="1" noChangeArrowheads="1"/>
          </p:cNvPicPr>
          <p:nvPr/>
        </p:nvPicPr>
        <p:blipFill>
          <a:blip r:embed="rId2" cstate="print"/>
          <a:srcRect/>
          <a:stretch>
            <a:fillRect/>
          </a:stretch>
        </p:blipFill>
        <p:spPr bwMode="auto">
          <a:xfrm>
            <a:off x="5573059" y="3733800"/>
            <a:ext cx="3570941" cy="2276475"/>
          </a:xfrm>
          <a:prstGeom prst="rect">
            <a:avLst/>
          </a:prstGeom>
          <a:noFill/>
        </p:spPr>
      </p:pic>
      <p:pic>
        <p:nvPicPr>
          <p:cNvPr id="3076" name="Picture 4" descr="http://blog.holachina.net/wp-content/uploads/2009/03/chinese-opium-smokers.jpg"/>
          <p:cNvPicPr>
            <a:picLocks noChangeAspect="1" noChangeArrowheads="1"/>
          </p:cNvPicPr>
          <p:nvPr/>
        </p:nvPicPr>
        <p:blipFill>
          <a:blip r:embed="rId3" cstate="print"/>
          <a:srcRect/>
          <a:stretch>
            <a:fillRect/>
          </a:stretch>
        </p:blipFill>
        <p:spPr bwMode="auto">
          <a:xfrm>
            <a:off x="5569624" y="1066800"/>
            <a:ext cx="3574376" cy="2209800"/>
          </a:xfrm>
          <a:prstGeom prst="rect">
            <a:avLst/>
          </a:prstGeom>
          <a:noFill/>
        </p:spPr>
      </p:pic>
      <p:cxnSp>
        <p:nvCxnSpPr>
          <p:cNvPr id="6" name="Straight Arrow Connector 5"/>
          <p:cNvCxnSpPr/>
          <p:nvPr/>
        </p:nvCxnSpPr>
        <p:spPr>
          <a:xfrm>
            <a:off x="3124200" y="914400"/>
            <a:ext cx="2438400" cy="2286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0" name="Straight Arrow Connector 9"/>
          <p:cNvCxnSpPr/>
          <p:nvPr/>
        </p:nvCxnSpPr>
        <p:spPr>
          <a:xfrm>
            <a:off x="2971800" y="4038600"/>
            <a:ext cx="2514600" cy="762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914401"/>
          </a:xfrm>
        </p:spPr>
        <p:txBody>
          <a:bodyPr>
            <a:noAutofit/>
          </a:bodyPr>
          <a:lstStyle/>
          <a:p>
            <a:r>
              <a:rPr lang="en-US" sz="4000" b="1" dirty="0" smtClean="0">
                <a:latin typeface="Berlin Sans FB Demi" pitchFamily="34" charset="0"/>
              </a:rPr>
              <a:t>Persistence and Change in Afro-Eurasia </a:t>
            </a:r>
            <a:endParaRPr lang="en-US" sz="4000" b="1" dirty="0">
              <a:latin typeface="Berlin Sans FB Demi" pitchFamily="34" charset="0"/>
            </a:endParaRPr>
          </a:p>
        </p:txBody>
      </p:sp>
      <p:sp>
        <p:nvSpPr>
          <p:cNvPr id="3" name="Subtitle 2"/>
          <p:cNvSpPr>
            <a:spLocks noGrp="1"/>
          </p:cNvSpPr>
          <p:nvPr>
            <p:ph type="subTitle" idx="1"/>
          </p:nvPr>
        </p:nvSpPr>
        <p:spPr>
          <a:xfrm>
            <a:off x="0" y="5562600"/>
            <a:ext cx="9144000" cy="1295400"/>
          </a:xfrm>
        </p:spPr>
        <p:txBody>
          <a:bodyPr>
            <a:normAutofit lnSpcReduction="10000"/>
          </a:bodyPr>
          <a:lstStyle/>
          <a:p>
            <a:r>
              <a:rPr lang="en-US" sz="2800" dirty="0" smtClean="0">
                <a:solidFill>
                  <a:schemeClr val="tx1"/>
                </a:solidFill>
              </a:rPr>
              <a:t>How did Europe’s Enlightenment ideas, military might, technological achievements, and economic philosophy/strength affect Russia, India, and China?</a:t>
            </a:r>
            <a:endParaRPr lang="en-US" sz="2800" dirty="0">
              <a:solidFill>
                <a:schemeClr val="tx1"/>
              </a:solidFill>
            </a:endParaRPr>
          </a:p>
        </p:txBody>
      </p:sp>
      <p:pic>
        <p:nvPicPr>
          <p:cNvPr id="14338" name="Picture 2" descr="http://espliego.files.wordpress.com/2008/11/napoleon-in-egypt.jpg"/>
          <p:cNvPicPr>
            <a:picLocks noChangeAspect="1" noChangeArrowheads="1"/>
          </p:cNvPicPr>
          <p:nvPr/>
        </p:nvPicPr>
        <p:blipFill>
          <a:blip r:embed="rId2" cstate="print"/>
          <a:srcRect/>
          <a:stretch>
            <a:fillRect/>
          </a:stretch>
        </p:blipFill>
        <p:spPr bwMode="auto">
          <a:xfrm>
            <a:off x="533400" y="838200"/>
            <a:ext cx="8017098" cy="474345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descr="http://www.sacu.org/maps/pmap3.png"/>
          <p:cNvPicPr>
            <a:picLocks noChangeAspect="1" noChangeArrowheads="1"/>
          </p:cNvPicPr>
          <p:nvPr/>
        </p:nvPicPr>
        <p:blipFill>
          <a:blip r:embed="rId2" cstate="print"/>
          <a:srcRect/>
          <a:stretch>
            <a:fillRect/>
          </a:stretch>
        </p:blipFill>
        <p:spPr bwMode="auto">
          <a:xfrm>
            <a:off x="0" y="-1"/>
            <a:ext cx="9144000" cy="6637036"/>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533400"/>
            <a:ext cx="4038600" cy="5592763"/>
          </a:xfrm>
        </p:spPr>
        <p:txBody>
          <a:bodyPr/>
          <a:lstStyle/>
          <a:p>
            <a:pPr>
              <a:buNone/>
            </a:pPr>
            <a:r>
              <a:rPr lang="en-US" u="sng" dirty="0" smtClean="0"/>
              <a:t>The old face of Russia</a:t>
            </a:r>
          </a:p>
          <a:p>
            <a:r>
              <a:rPr lang="en-US" dirty="0" smtClean="0"/>
              <a:t>Ivan the Terrible</a:t>
            </a:r>
          </a:p>
          <a:p>
            <a:r>
              <a:rPr lang="en-US" dirty="0" err="1"/>
              <a:t>oprichniki</a:t>
            </a:r>
            <a:endParaRPr lang="en-US" dirty="0"/>
          </a:p>
        </p:txBody>
      </p:sp>
      <p:pic>
        <p:nvPicPr>
          <p:cNvPr id="17410" name="Picture 2" descr="http://www.masterandmargarita.eu/images/02themas/verschrijkkelijke.jpg"/>
          <p:cNvPicPr>
            <a:picLocks noChangeAspect="1" noChangeArrowheads="1"/>
          </p:cNvPicPr>
          <p:nvPr/>
        </p:nvPicPr>
        <p:blipFill>
          <a:blip r:embed="rId2" cstate="print"/>
          <a:srcRect/>
          <a:stretch>
            <a:fillRect/>
          </a:stretch>
        </p:blipFill>
        <p:spPr bwMode="auto">
          <a:xfrm>
            <a:off x="4239513" y="0"/>
            <a:ext cx="4713987" cy="6858000"/>
          </a:xfrm>
          <a:prstGeom prst="rect">
            <a:avLst/>
          </a:prstGeom>
          <a:noFill/>
        </p:spPr>
      </p:pic>
      <p:pic>
        <p:nvPicPr>
          <p:cNvPr id="17412" name="Picture 4" descr="http://cinemazy.com/blog/wp-content/uploads/610x212.jpg"/>
          <p:cNvPicPr>
            <a:picLocks noChangeAspect="1" noChangeArrowheads="1"/>
          </p:cNvPicPr>
          <p:nvPr/>
        </p:nvPicPr>
        <p:blipFill>
          <a:blip r:embed="rId3" cstate="print"/>
          <a:srcRect/>
          <a:stretch>
            <a:fillRect/>
          </a:stretch>
        </p:blipFill>
        <p:spPr bwMode="auto">
          <a:xfrm>
            <a:off x="0" y="2819400"/>
            <a:ext cx="5223894" cy="37338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4114800" cy="6126163"/>
          </a:xfrm>
        </p:spPr>
        <p:txBody>
          <a:bodyPr>
            <a:normAutofit/>
          </a:bodyPr>
          <a:lstStyle/>
          <a:p>
            <a:r>
              <a:rPr lang="en-US" sz="2800" dirty="0" smtClean="0"/>
              <a:t>Romanov Dynasty</a:t>
            </a:r>
          </a:p>
          <a:p>
            <a:r>
              <a:rPr lang="en-US" sz="2800" dirty="0" smtClean="0"/>
              <a:t>Conflict b/t westernization and absolutism</a:t>
            </a:r>
          </a:p>
          <a:p>
            <a:r>
              <a:rPr lang="en-US" sz="2800" dirty="0" smtClean="0"/>
              <a:t>Peter the Great</a:t>
            </a:r>
            <a:endParaRPr lang="en-US" sz="2400" dirty="0" smtClean="0"/>
          </a:p>
          <a:p>
            <a:r>
              <a:rPr lang="en-US" sz="2800" dirty="0" smtClean="0"/>
              <a:t>Catherine the Great</a:t>
            </a:r>
            <a:endParaRPr lang="en-US" sz="2800" dirty="0"/>
          </a:p>
        </p:txBody>
      </p:sp>
      <p:pic>
        <p:nvPicPr>
          <p:cNvPr id="1026" name="Picture 2" descr="http://www.saint-petersburg.com/images/pushkin/catherine-palace.jpg"/>
          <p:cNvPicPr>
            <a:picLocks noChangeAspect="1" noChangeArrowheads="1"/>
          </p:cNvPicPr>
          <p:nvPr/>
        </p:nvPicPr>
        <p:blipFill>
          <a:blip r:embed="rId2" cstate="print"/>
          <a:srcRect/>
          <a:stretch>
            <a:fillRect/>
          </a:stretch>
        </p:blipFill>
        <p:spPr bwMode="auto">
          <a:xfrm>
            <a:off x="2438400" y="3886200"/>
            <a:ext cx="4452136" cy="2971800"/>
          </a:xfrm>
          <a:prstGeom prst="rect">
            <a:avLst/>
          </a:prstGeom>
          <a:noFill/>
        </p:spPr>
      </p:pic>
      <p:pic>
        <p:nvPicPr>
          <p:cNvPr id="1028" name="Picture 4" descr="http://thebrightestman.wikispaces.com/file/view/Catherine_the_Great.jpg/41447169/Catherine_the_Great.jpg"/>
          <p:cNvPicPr>
            <a:picLocks noChangeAspect="1" noChangeArrowheads="1"/>
          </p:cNvPicPr>
          <p:nvPr/>
        </p:nvPicPr>
        <p:blipFill>
          <a:blip r:embed="rId3" cstate="print"/>
          <a:srcRect/>
          <a:stretch>
            <a:fillRect/>
          </a:stretch>
        </p:blipFill>
        <p:spPr bwMode="auto">
          <a:xfrm>
            <a:off x="6979356" y="3886200"/>
            <a:ext cx="2164644" cy="2971800"/>
          </a:xfrm>
          <a:prstGeom prst="rect">
            <a:avLst/>
          </a:prstGeom>
          <a:noFill/>
        </p:spPr>
      </p:pic>
      <p:pic>
        <p:nvPicPr>
          <p:cNvPr id="1030" name="Picture 6" descr="http://t0.gstatic.com/images?q=tbn:ziCgfevDA2aH-M:http://www.peoplequiz.com/images/bios/Peter-The-Great.jp-6534.jpg&amp;t=1"/>
          <p:cNvPicPr>
            <a:picLocks noChangeAspect="1" noChangeArrowheads="1"/>
          </p:cNvPicPr>
          <p:nvPr/>
        </p:nvPicPr>
        <p:blipFill>
          <a:blip r:embed="rId4" cstate="print"/>
          <a:srcRect/>
          <a:stretch>
            <a:fillRect/>
          </a:stretch>
        </p:blipFill>
        <p:spPr bwMode="auto">
          <a:xfrm>
            <a:off x="3505200" y="0"/>
            <a:ext cx="2568859" cy="3368352"/>
          </a:xfrm>
          <a:prstGeom prst="rect">
            <a:avLst/>
          </a:prstGeom>
          <a:noFill/>
        </p:spPr>
      </p:pic>
      <p:pic>
        <p:nvPicPr>
          <p:cNvPr id="1032" name="Picture 8" descr="http://www.estiem.no/img/agenda/stpetersburg.jpg"/>
          <p:cNvPicPr>
            <a:picLocks noChangeAspect="1" noChangeArrowheads="1"/>
          </p:cNvPicPr>
          <p:nvPr/>
        </p:nvPicPr>
        <p:blipFill>
          <a:blip r:embed="rId5" cstate="print"/>
          <a:srcRect/>
          <a:stretch>
            <a:fillRect/>
          </a:stretch>
        </p:blipFill>
        <p:spPr bwMode="auto">
          <a:xfrm>
            <a:off x="6172200" y="228600"/>
            <a:ext cx="2971800" cy="2971800"/>
          </a:xfrm>
          <a:prstGeom prst="rect">
            <a:avLst/>
          </a:prstGeom>
          <a:noFill/>
        </p:spPr>
      </p:pic>
      <p:pic>
        <p:nvPicPr>
          <p:cNvPr id="1034" name="Picture 10" descr="http://mcbrideandgroom.clarksrule.com/wp-content/uploads/2008/03/zar_peter.jpg"/>
          <p:cNvPicPr>
            <a:picLocks noChangeAspect="1" noChangeArrowheads="1"/>
          </p:cNvPicPr>
          <p:nvPr/>
        </p:nvPicPr>
        <p:blipFill>
          <a:blip r:embed="rId6" cstate="print"/>
          <a:srcRect/>
          <a:stretch>
            <a:fillRect/>
          </a:stretch>
        </p:blipFill>
        <p:spPr bwMode="auto">
          <a:xfrm>
            <a:off x="0" y="3429000"/>
            <a:ext cx="2857499" cy="34290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050" name="Picture 2" descr="http://latineuro.wikispaces.com/file/view/ExpansionOfRussianEmpire187.gif/33336639/ExpansionOfRussianEmpire187.gif"/>
          <p:cNvPicPr>
            <a:picLocks noChangeAspect="1" noChangeArrowheads="1"/>
          </p:cNvPicPr>
          <p:nvPr/>
        </p:nvPicPr>
        <p:blipFill>
          <a:blip r:embed="rId2" cstate="print"/>
          <a:srcRect/>
          <a:stretch>
            <a:fillRect/>
          </a:stretch>
        </p:blipFill>
        <p:spPr bwMode="auto">
          <a:xfrm>
            <a:off x="0" y="0"/>
            <a:ext cx="9255084" cy="6696076"/>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lstStyle/>
          <a:p>
            <a:r>
              <a:rPr lang="en-US" dirty="0" smtClean="0"/>
              <a:t>Film Clip</a:t>
            </a:r>
            <a:endParaRPr lang="en-US" dirty="0"/>
          </a:p>
        </p:txBody>
      </p:sp>
      <p:sp>
        <p:nvSpPr>
          <p:cNvPr id="3" name="Content Placeholder 2"/>
          <p:cNvSpPr>
            <a:spLocks noGrp="1"/>
          </p:cNvSpPr>
          <p:nvPr>
            <p:ph idx="1"/>
          </p:nvPr>
        </p:nvSpPr>
        <p:spPr>
          <a:xfrm>
            <a:off x="0" y="914400"/>
            <a:ext cx="8991600" cy="5211763"/>
          </a:xfrm>
        </p:spPr>
        <p:txBody>
          <a:bodyPr>
            <a:normAutofit/>
          </a:bodyPr>
          <a:lstStyle/>
          <a:p>
            <a:r>
              <a:rPr lang="en-US" sz="2800" dirty="0" smtClean="0"/>
              <a:t>What were the causes and effects of the Decembrist Rebellion of 1825?</a:t>
            </a:r>
          </a:p>
          <a:p>
            <a:r>
              <a:rPr lang="en-US" sz="2800" dirty="0" smtClean="0">
                <a:hlinkClick r:id="rId2"/>
              </a:rPr>
              <a:t>http://www.youtube.com/watch?v=Izw29EJvv-g&amp;feature=related</a:t>
            </a:r>
            <a:endParaRPr lang="en-US" sz="2800" dirty="0" smtClean="0"/>
          </a:p>
          <a:p>
            <a:endParaRPr lang="en-US" sz="2800" dirty="0"/>
          </a:p>
        </p:txBody>
      </p:sp>
      <p:pic>
        <p:nvPicPr>
          <p:cNvPr id="16386" name="Picture 2" descr="http://www.wellesley.edu/Russian/272/images/272_image_his_03.jpg"/>
          <p:cNvPicPr>
            <a:picLocks noChangeAspect="1" noChangeArrowheads="1"/>
          </p:cNvPicPr>
          <p:nvPr/>
        </p:nvPicPr>
        <p:blipFill>
          <a:blip r:embed="rId3" cstate="print"/>
          <a:srcRect/>
          <a:stretch>
            <a:fillRect/>
          </a:stretch>
        </p:blipFill>
        <p:spPr bwMode="auto">
          <a:xfrm>
            <a:off x="990600" y="2895600"/>
            <a:ext cx="6604000" cy="39624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Russian Terms</a:t>
            </a:r>
            <a:endParaRPr lang="en-US" dirty="0"/>
          </a:p>
        </p:txBody>
      </p:sp>
      <p:sp>
        <p:nvSpPr>
          <p:cNvPr id="3" name="Content Placeholder 2"/>
          <p:cNvSpPr>
            <a:spLocks noGrp="1"/>
          </p:cNvSpPr>
          <p:nvPr>
            <p:ph idx="1"/>
          </p:nvPr>
        </p:nvSpPr>
        <p:spPr/>
        <p:txBody>
          <a:bodyPr/>
          <a:lstStyle/>
          <a:p>
            <a:r>
              <a:rPr lang="en-US" dirty="0" smtClean="0"/>
              <a:t>Tsar Alexander</a:t>
            </a:r>
          </a:p>
          <a:p>
            <a:pPr lvl="1"/>
            <a:r>
              <a:rPr lang="en-US" dirty="0" smtClean="0"/>
              <a:t>Victory over the French</a:t>
            </a:r>
          </a:p>
          <a:p>
            <a:pPr lvl="1"/>
            <a:r>
              <a:rPr lang="en-US" dirty="0" smtClean="0"/>
              <a:t>Effect of the French Revolution on Russia</a:t>
            </a:r>
          </a:p>
          <a:p>
            <a:r>
              <a:rPr lang="en-US" dirty="0" smtClean="0"/>
              <a:t>Tsar Nicholas</a:t>
            </a:r>
          </a:p>
          <a:p>
            <a:pPr lvl="1"/>
            <a:r>
              <a:rPr lang="en-US" dirty="0" smtClean="0"/>
              <a:t>Decembrist Revolt</a:t>
            </a:r>
          </a:p>
          <a:p>
            <a:r>
              <a:rPr lang="en-US" dirty="0" smtClean="0"/>
              <a:t>Westernization YET “Orthodoxy, Autocracy, and Folk Nationality”</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2971800" cy="1905000"/>
          </a:xfrm>
        </p:spPr>
        <p:txBody>
          <a:bodyPr>
            <a:noAutofit/>
          </a:bodyPr>
          <a:lstStyle/>
          <a:p>
            <a:r>
              <a:rPr lang="en-US" sz="3600" b="1" dirty="0" smtClean="0"/>
              <a:t>The Crumbling Ottoman Empire</a:t>
            </a:r>
            <a:endParaRPr lang="en-US" sz="3600" b="1" dirty="0"/>
          </a:p>
        </p:txBody>
      </p:sp>
      <p:sp>
        <p:nvSpPr>
          <p:cNvPr id="3" name="Content Placeholder 2"/>
          <p:cNvSpPr>
            <a:spLocks noGrp="1"/>
          </p:cNvSpPr>
          <p:nvPr>
            <p:ph idx="1"/>
          </p:nvPr>
        </p:nvSpPr>
        <p:spPr>
          <a:xfrm>
            <a:off x="0" y="2286000"/>
            <a:ext cx="2971800" cy="4419600"/>
          </a:xfrm>
        </p:spPr>
        <p:txBody>
          <a:bodyPr>
            <a:normAutofit lnSpcReduction="10000"/>
          </a:bodyPr>
          <a:lstStyle/>
          <a:p>
            <a:pPr>
              <a:buNone/>
            </a:pPr>
            <a:r>
              <a:rPr lang="en-US" dirty="0" smtClean="0"/>
              <a:t>1800’s</a:t>
            </a:r>
          </a:p>
          <a:p>
            <a:r>
              <a:rPr lang="en-US" dirty="0" smtClean="0"/>
              <a:t>Ottoman regions gradually gained semi-autonomy, moving toward independence</a:t>
            </a:r>
            <a:endParaRPr lang="en-US" dirty="0"/>
          </a:p>
        </p:txBody>
      </p:sp>
      <p:pic>
        <p:nvPicPr>
          <p:cNvPr id="1026" name="Picture 2" descr="https://jspivey.wikispaces.com/file/view/Ottoman.jpg/35895707/Ottoman.jpg"/>
          <p:cNvPicPr>
            <a:picLocks noChangeAspect="1" noChangeArrowheads="1"/>
          </p:cNvPicPr>
          <p:nvPr/>
        </p:nvPicPr>
        <p:blipFill>
          <a:blip r:embed="rId2" cstate="print"/>
          <a:srcRect/>
          <a:stretch>
            <a:fillRect/>
          </a:stretch>
        </p:blipFill>
        <p:spPr bwMode="auto">
          <a:xfrm>
            <a:off x="3005750" y="0"/>
            <a:ext cx="6138250" cy="6858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Reforming Egypt and the Ottoman Empire</a:t>
            </a:r>
            <a:endParaRPr lang="en-US" dirty="0"/>
          </a:p>
        </p:txBody>
      </p:sp>
      <p:sp>
        <p:nvSpPr>
          <p:cNvPr id="5" name="Content Placeholder 4"/>
          <p:cNvSpPr>
            <a:spLocks noGrp="1"/>
          </p:cNvSpPr>
          <p:nvPr>
            <p:ph idx="1"/>
          </p:nvPr>
        </p:nvSpPr>
        <p:spPr>
          <a:xfrm>
            <a:off x="152400" y="1600200"/>
            <a:ext cx="8991600" cy="4876800"/>
          </a:xfrm>
        </p:spPr>
        <p:txBody>
          <a:bodyPr>
            <a:normAutofit lnSpcReduction="10000"/>
          </a:bodyPr>
          <a:lstStyle/>
          <a:p>
            <a:pPr>
              <a:buNone/>
            </a:pPr>
            <a:r>
              <a:rPr lang="en-US" dirty="0" smtClean="0"/>
              <a:t>1. What effects did Europe have on the this region?</a:t>
            </a:r>
          </a:p>
          <a:p>
            <a:r>
              <a:rPr lang="en-US" dirty="0" smtClean="0"/>
              <a:t>Modernization</a:t>
            </a:r>
          </a:p>
          <a:p>
            <a:r>
              <a:rPr lang="en-US" dirty="0" smtClean="0"/>
              <a:t>Capitalist Free Trade</a:t>
            </a:r>
          </a:p>
          <a:p>
            <a:r>
              <a:rPr lang="en-US" dirty="0" smtClean="0"/>
              <a:t>Christianity</a:t>
            </a:r>
          </a:p>
          <a:p>
            <a:pPr>
              <a:buNone/>
            </a:pPr>
            <a:r>
              <a:rPr lang="en-US" dirty="0" smtClean="0"/>
              <a:t>2. </a:t>
            </a:r>
            <a:r>
              <a:rPr lang="en-US" u="sng" dirty="0" smtClean="0"/>
              <a:t>Objective: </a:t>
            </a:r>
            <a:r>
              <a:rPr lang="en-US" i="1" dirty="0" smtClean="0"/>
              <a:t>Understand how there were competing forces pushing both Egypt and the Ottoman empire in different directions in the 1800’s</a:t>
            </a:r>
          </a:p>
          <a:p>
            <a:r>
              <a:rPr lang="en-US" dirty="0" smtClean="0">
                <a:solidFill>
                  <a:srgbClr val="FF0000"/>
                </a:solidFill>
              </a:rPr>
              <a:t>Red – conservative forces</a:t>
            </a:r>
          </a:p>
          <a:p>
            <a:r>
              <a:rPr lang="en-US" dirty="0" smtClean="0">
                <a:solidFill>
                  <a:schemeClr val="tx2"/>
                </a:solidFill>
              </a:rPr>
              <a:t>Blue – Liberal forces</a:t>
            </a:r>
            <a:endParaRPr lang="en-US" dirty="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20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20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20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20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fade">
                                      <p:cBhvr>
                                        <p:cTn id="32" dur="2000"/>
                                        <p:tgtEl>
                                          <p:spTgt spid="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
                                            <p:txEl>
                                              <p:pRg st="6" end="6"/>
                                            </p:txEl>
                                          </p:spTgt>
                                        </p:tgtEl>
                                        <p:attrNameLst>
                                          <p:attrName>style.visibility</p:attrName>
                                        </p:attrNameLst>
                                      </p:cBhvr>
                                      <p:to>
                                        <p:strVal val="visible"/>
                                      </p:to>
                                    </p:set>
                                    <p:animEffect transition="in" filter="fade">
                                      <p:cBhvr>
                                        <p:cTn id="37" dur="20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383</TotalTime>
  <Words>731</Words>
  <Application>Microsoft Office PowerPoint</Application>
  <PresentationFormat>On-screen Show (4:3)</PresentationFormat>
  <Paragraphs>107</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Monday 1/10/11</vt:lpstr>
      <vt:lpstr>Persistence and Change in Afro-Eurasia </vt:lpstr>
      <vt:lpstr>Slide 3</vt:lpstr>
      <vt:lpstr>Slide 4</vt:lpstr>
      <vt:lpstr>Slide 5</vt:lpstr>
      <vt:lpstr>Film Clip</vt:lpstr>
      <vt:lpstr>Russian Terms</vt:lpstr>
      <vt:lpstr>The Crumbling Ottoman Empire</vt:lpstr>
      <vt:lpstr>Reforming Egypt and the Ottoman Empire</vt:lpstr>
      <vt:lpstr>3. According to the account by Abd al-Rahman al-Jabarti on page 669, what were the cultural differences between the French and Egyptian Muslims? </vt:lpstr>
      <vt:lpstr>4. How did Muhammad Ali (ruled 1805-1848) and Egypt respond to Napoleon’s invasion? </vt:lpstr>
      <vt:lpstr>5. How did Ali’s modernization campaign affect the Egyptian peasantry?</vt:lpstr>
      <vt:lpstr>6. What were the conservative and liberal voices amongst the Ottomans?</vt:lpstr>
      <vt:lpstr>From wikipedia</vt:lpstr>
      <vt:lpstr>Colonial Reordering in India</vt:lpstr>
      <vt:lpstr>Persistence of the Qing Empire</vt:lpstr>
      <vt:lpstr>Problems</vt:lpstr>
      <vt:lpstr>TWO EDICTS FROM THE QIANLONG EMPEROR, ON THE OCCASION OF LORD MACARTNEY’S MISSION TO CHINA, SEPTEMBER 1793 </vt:lpstr>
      <vt:lpstr>The Opium War</vt:lpstr>
      <vt:lpstr>Slide 20</vt:lpstr>
    </vt:vector>
  </TitlesOfParts>
  <Company>Ransom Everglades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Persistence and Change in Afro-Eurasia </dc:title>
  <dc:creator>jrosenfels</dc:creator>
  <cp:lastModifiedBy>jrosenfels</cp:lastModifiedBy>
  <cp:revision>14</cp:revision>
  <dcterms:created xsi:type="dcterms:W3CDTF">2011-01-09T15:15:33Z</dcterms:created>
  <dcterms:modified xsi:type="dcterms:W3CDTF">2011-01-11T23:54:39Z</dcterms:modified>
</cp:coreProperties>
</file>